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34"/>
  </p:notesMasterIdLst>
  <p:handoutMasterIdLst>
    <p:handoutMasterId r:id="rId35"/>
  </p:handoutMasterIdLst>
  <p:sldIdLst>
    <p:sldId id="882" r:id="rId3"/>
    <p:sldId id="880" r:id="rId4"/>
    <p:sldId id="736" r:id="rId5"/>
    <p:sldId id="711" r:id="rId6"/>
    <p:sldId id="854" r:id="rId7"/>
    <p:sldId id="776" r:id="rId8"/>
    <p:sldId id="881" r:id="rId9"/>
    <p:sldId id="740" r:id="rId10"/>
    <p:sldId id="848" r:id="rId11"/>
    <p:sldId id="876" r:id="rId12"/>
    <p:sldId id="877" r:id="rId13"/>
    <p:sldId id="875" r:id="rId14"/>
    <p:sldId id="714" r:id="rId15"/>
    <p:sldId id="878" r:id="rId16"/>
    <p:sldId id="879" r:id="rId17"/>
    <p:sldId id="883" r:id="rId18"/>
    <p:sldId id="856" r:id="rId19"/>
    <p:sldId id="857" r:id="rId20"/>
    <p:sldId id="858" r:id="rId21"/>
    <p:sldId id="859" r:id="rId22"/>
    <p:sldId id="860" r:id="rId23"/>
    <p:sldId id="861" r:id="rId24"/>
    <p:sldId id="862" r:id="rId25"/>
    <p:sldId id="863" r:id="rId26"/>
    <p:sldId id="884" r:id="rId27"/>
    <p:sldId id="865" r:id="rId28"/>
    <p:sldId id="866" r:id="rId29"/>
    <p:sldId id="867" r:id="rId30"/>
    <p:sldId id="868" r:id="rId31"/>
    <p:sldId id="885" r:id="rId32"/>
    <p:sldId id="886" r:id="rId33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C0C4"/>
    <a:srgbClr val="678DC5"/>
    <a:srgbClr val="3E67A4"/>
    <a:srgbClr val="3E8DC5"/>
    <a:srgbClr val="5F5F65"/>
    <a:srgbClr val="7E7E86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6346" autoAdjust="0"/>
    <p:restoredTop sz="90213" autoAdjust="0"/>
  </p:normalViewPr>
  <p:slideViewPr>
    <p:cSldViewPr snapToGrid="0">
      <p:cViewPr varScale="1">
        <p:scale>
          <a:sx n="62" d="100"/>
          <a:sy n="62" d="100"/>
        </p:scale>
        <p:origin x="-1128" y="-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98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1.xml"/><Relationship Id="rId13" Type="http://schemas.openxmlformats.org/officeDocument/2006/relationships/slide" Target="slides/slide21.xml"/><Relationship Id="rId18" Type="http://schemas.openxmlformats.org/officeDocument/2006/relationships/slide" Target="slides/slide26.xml"/><Relationship Id="rId3" Type="http://schemas.openxmlformats.org/officeDocument/2006/relationships/slide" Target="slides/slide5.xml"/><Relationship Id="rId21" Type="http://schemas.openxmlformats.org/officeDocument/2006/relationships/slide" Target="slides/slide29.xml"/><Relationship Id="rId7" Type="http://schemas.openxmlformats.org/officeDocument/2006/relationships/slide" Target="slides/slide10.xml"/><Relationship Id="rId12" Type="http://schemas.openxmlformats.org/officeDocument/2006/relationships/slide" Target="slides/slide20.xml"/><Relationship Id="rId17" Type="http://schemas.openxmlformats.org/officeDocument/2006/relationships/slide" Target="slides/slide25.xml"/><Relationship Id="rId2" Type="http://schemas.openxmlformats.org/officeDocument/2006/relationships/slide" Target="slides/slide4.xml"/><Relationship Id="rId16" Type="http://schemas.openxmlformats.org/officeDocument/2006/relationships/slide" Target="slides/slide24.xml"/><Relationship Id="rId20" Type="http://schemas.openxmlformats.org/officeDocument/2006/relationships/slide" Target="slides/slide28.xml"/><Relationship Id="rId1" Type="http://schemas.openxmlformats.org/officeDocument/2006/relationships/slide" Target="slides/slide3.xml"/><Relationship Id="rId6" Type="http://schemas.openxmlformats.org/officeDocument/2006/relationships/slide" Target="slides/slide9.xml"/><Relationship Id="rId11" Type="http://schemas.openxmlformats.org/officeDocument/2006/relationships/slide" Target="slides/slide19.xml"/><Relationship Id="rId5" Type="http://schemas.openxmlformats.org/officeDocument/2006/relationships/slide" Target="slides/slide8.xml"/><Relationship Id="rId15" Type="http://schemas.openxmlformats.org/officeDocument/2006/relationships/slide" Target="slides/slide23.xml"/><Relationship Id="rId10" Type="http://schemas.openxmlformats.org/officeDocument/2006/relationships/slide" Target="slides/slide17.xml"/><Relationship Id="rId19" Type="http://schemas.openxmlformats.org/officeDocument/2006/relationships/slide" Target="slides/slide27.xml"/><Relationship Id="rId4" Type="http://schemas.openxmlformats.org/officeDocument/2006/relationships/slide" Target="slides/slide6.xml"/><Relationship Id="rId9" Type="http://schemas.openxmlformats.org/officeDocument/2006/relationships/slide" Target="slides/slide13.xml"/><Relationship Id="rId14" Type="http://schemas.openxmlformats.org/officeDocument/2006/relationships/slide" Target="slides/slide22.xml"/><Relationship Id="rId22" Type="http://schemas.openxmlformats.org/officeDocument/2006/relationships/slide" Target="slides/slide3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B085E8B-D399-554D-A2F9-428D37D8558B}" type="slidenum">
              <a:rPr lang="en-US" sz="800"/>
              <a:pPr/>
              <a:t>3</a:t>
            </a:fld>
            <a:endParaRPr lang="en-US" sz="8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8.1.1.2  Binary Number System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14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15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0000A5-D072-475F-932A-965CA0361D83}" type="slidenum">
              <a:rPr lang="en-US" smtClean="0"/>
              <a:pPr/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505F45-CB41-4E57-B034-356F914D4196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F9632B-D415-4B22-A41C-D8D30044A1E2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5696F7-202F-47FA-A59E-4E39F289F6E3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6B99E5-9659-46DB-BD94-CEE73A147879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D3B567-8C46-4FE6-9447-CEEAB1203A08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EE956F-81D7-471C-A86D-5D07A74224D0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8CB8B7B-A862-E446-99E3-A3C8F6158C07}" type="slidenum">
              <a:rPr lang="en-US" sz="800"/>
              <a:pPr/>
              <a:t>4</a:t>
            </a:fld>
            <a:endParaRPr lang="en-US" sz="80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8.1.2.1  Network Portion and Host</a:t>
            </a:r>
            <a:r>
              <a:rPr lang="en-US" baseline="0" dirty="0" smtClean="0"/>
              <a:t> Portion of an IPv4 Address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EE956F-81D7-471C-A86D-5D07A74224D0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35ECFE-8202-4570-9C5E-C91F7F8D8D39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F97DA1-F155-4302-8744-6E136ACAB8E4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13D2D7-8B37-4130-B208-6A17DB26FAC2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AC0D00-B420-4E24-B073-75DF0C946A66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EE956F-81D7-471C-A86D-5D07A74224D0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DD0A88C-0B63-DF4B-BFCD-075DA185B799}" type="slidenum">
              <a:rPr lang="en-US" sz="800"/>
              <a:pPr/>
              <a:t>5</a:t>
            </a:fld>
            <a:endParaRPr lang="en-US" sz="800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8.1.2.5 and 8.1.2.6 Bitwise AND Operation/</a:t>
            </a:r>
            <a:r>
              <a:rPr lang="en-US" baseline="0" dirty="0" smtClean="0"/>
              <a:t>Importance of </a:t>
            </a:r>
            <a:r>
              <a:rPr lang="en-US" baseline="0" dirty="0" err="1" smtClean="0"/>
              <a:t>ANDing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8CB8B7B-A862-E446-99E3-A3C8F6158C07}" type="slidenum">
              <a:rPr lang="en-US" sz="800"/>
              <a:pPr/>
              <a:t>6</a:t>
            </a:fld>
            <a:endParaRPr lang="en-US" sz="80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8.1.2.1  Network Portion and Host Portion of an IPv4 Address (cont.)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960854F-6099-C645-9633-B44CFEAB8F51}" type="slidenum">
              <a:rPr lang="en-US" sz="800"/>
              <a:pPr/>
              <a:t>8</a:t>
            </a:fld>
            <a:endParaRPr lang="en-US" sz="8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8.1.2.2  Examining the Prefix Length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960854F-6099-C645-9633-B44CFEAB8F51}" type="slidenum">
              <a:rPr lang="en-US" sz="800"/>
              <a:pPr/>
              <a:t>9</a:t>
            </a:fld>
            <a:endParaRPr lang="en-US" sz="8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8.1.2.2  Examining the Prefix Length (cont.)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B8A5DA9-7DB1-7248-9C05-61318208F4DE}" type="slidenum">
              <a:rPr lang="en-US" sz="800"/>
              <a:pPr/>
              <a:t>10</a:t>
            </a:fld>
            <a:endParaRPr lang="en-US" sz="800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8.1.4.4  Legacy </a:t>
            </a:r>
            <a:r>
              <a:rPr lang="en-US" dirty="0" err="1" smtClean="0"/>
              <a:t>Classful</a:t>
            </a:r>
            <a:r>
              <a:rPr lang="en-US" dirty="0" smtClean="0"/>
              <a:t> Addressing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B8A5DA9-7DB1-7248-9C05-61318208F4DE}" type="slidenum">
              <a:rPr lang="en-US" sz="800"/>
              <a:pPr/>
              <a:t>11</a:t>
            </a:fld>
            <a:endParaRPr lang="en-US" sz="800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8.1.4.4  Legacy </a:t>
            </a:r>
            <a:r>
              <a:rPr lang="en-US" dirty="0" err="1" smtClean="0"/>
              <a:t>Classful</a:t>
            </a:r>
            <a:r>
              <a:rPr lang="en-US" dirty="0" smtClean="0"/>
              <a:t> Addressing (cont.)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FC451AD-8F12-D142-8818-C70BDAC90EDF}" type="slidenum">
              <a:rPr lang="en-US" sz="800"/>
              <a:pPr/>
              <a:t>13</a:t>
            </a:fld>
            <a:endParaRPr lang="en-US" sz="8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Confidential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Public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379492"/>
            <a:ext cx="8733677" cy="5086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Confidential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7613" y="1750580"/>
            <a:ext cx="7066647" cy="195839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IP addressing &amp; Subnet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06562" y="5633729"/>
            <a:ext cx="3778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Slide Source: Cisco Networking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799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310184" y="427755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latin typeface="Arial" charset="0"/>
              </a:rPr>
              <a:t>Types of IPv4 Address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 smtClean="0">
                <a:latin typeface="Arial" charset="0"/>
              </a:rPr>
              <a:t>Legacy </a:t>
            </a:r>
            <a:r>
              <a:rPr lang="en-US" dirty="0" err="1" smtClean="0">
                <a:latin typeface="Arial" charset="0"/>
              </a:rPr>
              <a:t>Classful</a:t>
            </a:r>
            <a:r>
              <a:rPr lang="en-US" dirty="0" smtClean="0">
                <a:latin typeface="Arial" charset="0"/>
              </a:rPr>
              <a:t> Addressing</a:t>
            </a:r>
            <a:endParaRPr lang="en-US" dirty="0">
              <a:latin typeface="Arial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24" y="1265955"/>
            <a:ext cx="8441930" cy="5225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253909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351246" y="394392"/>
            <a:ext cx="8772157" cy="8382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 smtClean="0">
                <a:latin typeface="Arial" charset="0"/>
              </a:rPr>
              <a:t>Classless Addressing</a:t>
            </a:r>
            <a:endParaRPr lang="en-US" dirty="0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6486" y="1654629"/>
            <a:ext cx="85924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 smtClean="0"/>
              <a:t>Formal </a:t>
            </a:r>
            <a:r>
              <a:rPr lang="en-US" sz="2000" dirty="0"/>
              <a:t>name is </a:t>
            </a:r>
            <a:r>
              <a:rPr lang="en-US" sz="2000" dirty="0">
                <a:solidFill>
                  <a:srgbClr val="FF0000"/>
                </a:solidFill>
              </a:rPr>
              <a:t>Classless Inter-Domain Routing </a:t>
            </a:r>
            <a:r>
              <a:rPr lang="en-US" sz="2000" dirty="0"/>
              <a:t>(</a:t>
            </a:r>
            <a:r>
              <a:rPr lang="en-US" sz="2000" dirty="0" smtClean="0"/>
              <a:t>CIDR)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000" dirty="0" smtClean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/>
              <a:t>C</a:t>
            </a:r>
            <a:r>
              <a:rPr lang="en-US" sz="2000" dirty="0" smtClean="0"/>
              <a:t>reated </a:t>
            </a:r>
            <a:r>
              <a:rPr lang="en-US" sz="2000" dirty="0"/>
              <a:t>a new set of standards that allowed service providers to allocate IPv4 addresses on any address bit boundary (prefix length) instead of only by a class A, B, or C </a:t>
            </a:r>
            <a:r>
              <a:rPr lang="en-US" sz="2000" dirty="0" smtClean="0"/>
              <a:t>address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 smtClean="0"/>
              <a:t>Example:</a:t>
            </a:r>
          </a:p>
          <a:p>
            <a:pPr algn="l"/>
            <a:r>
              <a:rPr lang="en-US" sz="2000" dirty="0" smtClean="0"/>
              <a:t>	192.168.10.0/23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775118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2589" y="3174716"/>
            <a:ext cx="5694531" cy="657546"/>
          </a:xfrm>
        </p:spPr>
        <p:txBody>
          <a:bodyPr/>
          <a:lstStyle/>
          <a:p>
            <a:pPr marL="0" indent="0">
              <a:buNone/>
            </a:pPr>
            <a:r>
              <a:rPr lang="en-US" sz="4800" dirty="0" smtClean="0"/>
              <a:t>Private IP address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58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>
          <a:xfrm>
            <a:off x="387083" y="394392"/>
            <a:ext cx="8772157" cy="8382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 smtClean="0">
                <a:latin typeface="Arial" charset="0"/>
              </a:rPr>
              <a:t>Public and Private IPv4 Addresses</a:t>
            </a:r>
            <a:endParaRPr lang="en-US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8323" y="1470932"/>
            <a:ext cx="8382251" cy="5086416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</a:rPr>
              <a:t>P</a:t>
            </a:r>
            <a:r>
              <a:rPr lang="en-US" sz="2000" b="1" dirty="0" smtClean="0">
                <a:solidFill>
                  <a:srgbClr val="FF0000"/>
                </a:solidFill>
              </a:rPr>
              <a:t>rivate </a:t>
            </a:r>
            <a:r>
              <a:rPr lang="en-US" sz="2000" b="1" dirty="0">
                <a:solidFill>
                  <a:srgbClr val="FF0000"/>
                </a:solidFill>
              </a:rPr>
              <a:t>address </a:t>
            </a:r>
            <a:r>
              <a:rPr lang="en-US" sz="2000" b="1" dirty="0"/>
              <a:t>blocks are:</a:t>
            </a:r>
          </a:p>
          <a:p>
            <a:r>
              <a:rPr lang="en-US" sz="2000" dirty="0" smtClean="0"/>
              <a:t>Hosts that do not require access to the Internet can use private addresses</a:t>
            </a:r>
          </a:p>
          <a:p>
            <a:pPr marL="685800" lvl="1" indent="-2286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FF0000"/>
                </a:solidFill>
              </a:rPr>
              <a:t>10</a:t>
            </a:r>
            <a:r>
              <a:rPr lang="en-US" dirty="0" smtClean="0"/>
              <a:t>.0.0.0 </a:t>
            </a:r>
            <a:r>
              <a:rPr lang="en-US" dirty="0"/>
              <a:t>to 10.255.255.255 (10.0.0.0/8)</a:t>
            </a:r>
          </a:p>
          <a:p>
            <a:pPr marL="685800" lvl="1" indent="-2286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172.16</a:t>
            </a:r>
            <a:r>
              <a:rPr lang="en-US" dirty="0"/>
              <a:t>.0.0 to </a:t>
            </a:r>
            <a:r>
              <a:rPr lang="en-US" dirty="0">
                <a:solidFill>
                  <a:srgbClr val="FF0000"/>
                </a:solidFill>
              </a:rPr>
              <a:t>172.31</a:t>
            </a:r>
            <a:r>
              <a:rPr lang="en-US" dirty="0"/>
              <a:t>.255.255 (172.16.0.0/12)</a:t>
            </a:r>
          </a:p>
          <a:p>
            <a:pPr marL="685800" lvl="1" indent="-2286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192.168</a:t>
            </a:r>
            <a:r>
              <a:rPr lang="en-US" dirty="0"/>
              <a:t>.0.0 to 192.168.255.255 (192.168.0.0/16</a:t>
            </a:r>
            <a:r>
              <a:rPr lang="en-US" dirty="0" smtClean="0"/>
              <a:t>)</a:t>
            </a:r>
          </a:p>
          <a:p>
            <a:pPr marL="457200" lvl="1" indent="0"/>
            <a:endParaRPr lang="en-US" dirty="0"/>
          </a:p>
          <a:p>
            <a:r>
              <a:rPr lang="en-US" sz="2800" dirty="0" smtClean="0">
                <a:solidFill>
                  <a:srgbClr val="00B0F0"/>
                </a:solidFill>
              </a:rPr>
              <a:t>Not </a:t>
            </a:r>
            <a:r>
              <a:rPr lang="en-US" sz="2800" dirty="0">
                <a:solidFill>
                  <a:srgbClr val="00B0F0"/>
                </a:solidFill>
              </a:rPr>
              <a:t>globally </a:t>
            </a:r>
            <a:r>
              <a:rPr lang="en-US" sz="2800" dirty="0" smtClean="0">
                <a:solidFill>
                  <a:srgbClr val="00B0F0"/>
                </a:solidFill>
              </a:rPr>
              <a:t>routable</a:t>
            </a:r>
          </a:p>
          <a:p>
            <a:r>
              <a:rPr lang="en-US" sz="2800" dirty="0" smtClean="0"/>
              <a:t>Address translation is done at Router to convert private IP into Public IP address and vice versa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39278" y="468150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What is NAT?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409" y="1390426"/>
            <a:ext cx="8187191" cy="5067523"/>
          </a:xfrm>
        </p:spPr>
        <p:txBody>
          <a:bodyPr/>
          <a:lstStyle/>
          <a:p>
            <a:r>
              <a:rPr lang="en-US" sz="2000" dirty="0" smtClean="0"/>
              <a:t>NAT is a process used to translate network addresses.</a:t>
            </a:r>
          </a:p>
          <a:p>
            <a:r>
              <a:rPr lang="en-US" sz="2000" dirty="0" smtClean="0"/>
              <a:t>NAT’s primary use is to conserve public IPv4 addresses.</a:t>
            </a:r>
          </a:p>
          <a:p>
            <a:r>
              <a:rPr lang="en-US" sz="2000" dirty="0" smtClean="0"/>
              <a:t>NAT is usually </a:t>
            </a:r>
            <a:r>
              <a:rPr lang="en-US" sz="2000" dirty="0" smtClean="0">
                <a:solidFill>
                  <a:srgbClr val="FF0000"/>
                </a:solidFill>
              </a:rPr>
              <a:t>implemented at border network devices</a:t>
            </a:r>
            <a:r>
              <a:rPr lang="en-US" sz="2000" dirty="0" smtClean="0"/>
              <a:t>, such as firewalls or routers.</a:t>
            </a:r>
          </a:p>
          <a:p>
            <a:r>
              <a:rPr lang="en-US" sz="2000" dirty="0" smtClean="0"/>
              <a:t>NAT allows the networks to use private addresses internally, only translating to public addresses when needed.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Devices within the organization </a:t>
            </a:r>
            <a:r>
              <a:rPr lang="en-US" sz="2000" dirty="0" smtClean="0"/>
              <a:t>can be assigned private addresses and operate with locally unique addresses.</a:t>
            </a:r>
          </a:p>
          <a:p>
            <a:r>
              <a:rPr lang="en-US" sz="2000" dirty="0" smtClean="0"/>
              <a:t>When traffic must be sent or received to or from other organizations or the Internet, the </a:t>
            </a:r>
            <a:r>
              <a:rPr lang="en-US" sz="2000" dirty="0" smtClean="0">
                <a:solidFill>
                  <a:srgbClr val="FF0000"/>
                </a:solidFill>
              </a:rPr>
              <a:t>border router translates </a:t>
            </a:r>
            <a:r>
              <a:rPr lang="en-US" sz="2000" dirty="0" smtClean="0"/>
              <a:t>the addresses to a public and globally unique address.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524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88507" y="426395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/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NAT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335" y="1727714"/>
            <a:ext cx="6342069" cy="4580383"/>
          </a:xfrm>
          <a:prstGeom prst="rect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518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326" y="3117044"/>
            <a:ext cx="4552793" cy="838200"/>
          </a:xfrm>
        </p:spPr>
        <p:txBody>
          <a:bodyPr/>
          <a:lstStyle/>
          <a:p>
            <a:r>
              <a:rPr lang="en-US" dirty="0" err="1" smtClean="0"/>
              <a:t>Subnetting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60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>Network Segmentation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Reasons for Subnetting</a:t>
            </a:r>
            <a:endParaRPr lang="en-US" dirty="0" smtClean="0">
              <a:cs typeface="Arial" pitchFamily="34" charset="0"/>
            </a:endParaRP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644525" y="1552575"/>
            <a:ext cx="8204200" cy="5000625"/>
          </a:xfrm>
        </p:spPr>
        <p:txBody>
          <a:bodyPr/>
          <a:lstStyle/>
          <a:p>
            <a:pPr eaLnBrk="1" hangingPunct="1">
              <a:lnSpc>
                <a:spcPts val="2000"/>
              </a:lnSpc>
              <a:buNone/>
            </a:pPr>
            <a:r>
              <a:rPr lang="en-US" sz="2000" b="1" dirty="0" err="1"/>
              <a:t>Subnetting</a:t>
            </a:r>
            <a:r>
              <a:rPr lang="en-US" sz="2000" dirty="0"/>
              <a:t> is the process of segmenting a network into multiple smaller network spaces called </a:t>
            </a:r>
            <a:r>
              <a:rPr lang="en-US" sz="2000" dirty="0" err="1"/>
              <a:t>subnetworks</a:t>
            </a:r>
            <a:r>
              <a:rPr lang="en-US" sz="2000" dirty="0"/>
              <a:t> or subnets.</a:t>
            </a:r>
          </a:p>
          <a:p>
            <a:pPr eaLnBrk="1" hangingPunct="1">
              <a:lnSpc>
                <a:spcPts val="2000"/>
              </a:lnSpc>
            </a:pPr>
            <a:r>
              <a:rPr lang="en-US" sz="2000" dirty="0"/>
              <a:t>Large networks must be segmented into smaller </a:t>
            </a:r>
            <a:r>
              <a:rPr lang="en-US" sz="2000" dirty="0" err="1"/>
              <a:t>subnetworks</a:t>
            </a:r>
            <a:r>
              <a:rPr lang="en-US" sz="2000" dirty="0"/>
              <a:t>, creating smaller groups of devices and services to:</a:t>
            </a:r>
          </a:p>
          <a:p>
            <a:pPr marL="463550" indent="-231775" eaLnBrk="1" hangingPunct="1">
              <a:lnSpc>
                <a:spcPts val="2000"/>
              </a:lnSpc>
              <a:buFont typeface="Arial" pitchFamily="34" charset="0"/>
              <a:buChar char="•"/>
            </a:pPr>
            <a:r>
              <a:rPr lang="en-US" sz="2000" dirty="0"/>
              <a:t>Control traffic by containing broadcast traffic within each </a:t>
            </a:r>
            <a:r>
              <a:rPr lang="en-US" sz="2000" dirty="0" err="1"/>
              <a:t>subnetwork</a:t>
            </a:r>
            <a:r>
              <a:rPr lang="en-US" sz="2000" dirty="0"/>
              <a:t>. </a:t>
            </a:r>
          </a:p>
          <a:p>
            <a:pPr marL="463550" indent="-231775" eaLnBrk="1" hangingPunct="1">
              <a:lnSpc>
                <a:spcPts val="2000"/>
              </a:lnSpc>
              <a:buFont typeface="Arial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Reduce overall network traffic </a:t>
            </a:r>
            <a:r>
              <a:rPr lang="en-US" sz="2000" dirty="0"/>
              <a:t>and improve network performance.</a:t>
            </a:r>
          </a:p>
          <a:p>
            <a:pPr eaLnBrk="1" hangingPunct="1">
              <a:lnSpc>
                <a:spcPts val="2000"/>
              </a:lnSpc>
              <a:buFont typeface="Wingdings" pitchFamily="2" charset="2"/>
              <a:buNone/>
            </a:pPr>
            <a:r>
              <a:rPr lang="en-US" sz="2000" b="1" dirty="0" smtClean="0"/>
              <a:t>Communication Between Subnets</a:t>
            </a:r>
          </a:p>
          <a:p>
            <a:pPr eaLnBrk="1" hangingPunct="1">
              <a:lnSpc>
                <a:spcPts val="2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A router is necessary for devices </a:t>
            </a:r>
            <a:r>
              <a:rPr lang="en-US" sz="2000" dirty="0" smtClean="0"/>
              <a:t>on different networks and subnets to communicate. </a:t>
            </a:r>
          </a:p>
          <a:p>
            <a:pPr eaLnBrk="1" hangingPunct="1">
              <a:lnSpc>
                <a:spcPts val="2000"/>
              </a:lnSpc>
            </a:pPr>
            <a:r>
              <a:rPr lang="en-US" sz="2000" dirty="0" smtClean="0"/>
              <a:t>Devices on a network and subnet use the router interface attached to their LAN as their default gateway.</a:t>
            </a:r>
          </a:p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altLang="ja-JP" sz="20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513" y="534435"/>
            <a:ext cx="8145462" cy="838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Arial" pitchFamily="34" charset="0"/>
              </a:rPr>
              <a:t>Different networks for different groups</a:t>
            </a:r>
            <a:endParaRPr lang="en-US" dirty="0"/>
          </a:p>
        </p:txBody>
      </p:sp>
      <p:pic>
        <p:nvPicPr>
          <p:cNvPr id="921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39555" t="32590" r="22749" b="16209"/>
          <a:stretch>
            <a:fillRect/>
          </a:stretch>
        </p:blipFill>
        <p:spPr>
          <a:xfrm>
            <a:off x="1290638" y="1471613"/>
            <a:ext cx="6938962" cy="5175538"/>
          </a:xfrm>
          <a:noFill/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146902" y="1518368"/>
            <a:ext cx="512445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Planning the Network</a:t>
            </a:r>
            <a:endParaRPr lang="en-US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79977" y="465974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Arial" pitchFamily="34" charset="0"/>
              </a:rPr>
              <a:t/>
            </a:r>
            <a:br>
              <a:rPr lang="en-US" dirty="0" smtClean="0">
                <a:cs typeface="Arial" pitchFamily="34" charset="0"/>
              </a:rPr>
            </a:br>
            <a:r>
              <a:rPr lang="en-US" dirty="0" smtClean="0">
                <a:cs typeface="Arial" pitchFamily="34" charset="0"/>
              </a:rPr>
              <a:t>Basic Subnetting</a:t>
            </a:r>
            <a:endParaRPr lang="en-US" dirty="0">
              <a:cs typeface="Arial" pitchFamily="34" charset="0"/>
            </a:endParaRPr>
          </a:p>
        </p:txBody>
      </p:sp>
      <p:sp>
        <p:nvSpPr>
          <p:cNvPr id="10243" name="Rectangle 6"/>
          <p:cNvSpPr>
            <a:spLocks noGrp="1" noChangeArrowheads="1"/>
          </p:cNvSpPr>
          <p:nvPr>
            <p:ph idx="1"/>
          </p:nvPr>
        </p:nvSpPr>
        <p:spPr>
          <a:xfrm>
            <a:off x="550863" y="1474788"/>
            <a:ext cx="8191500" cy="4948237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r>
              <a:rPr lang="en-US" altLang="ja-JP" sz="2000" dirty="0" smtClean="0">
                <a:ea typeface="ＭＳ Ｐゴシック" pitchFamily="34" charset="-128"/>
                <a:cs typeface="Arial" charset="0"/>
              </a:rPr>
              <a:t> Borrowing Bits to Create Subnets</a:t>
            </a:r>
          </a:p>
          <a:p>
            <a:pPr marL="0" indent="0" eaLnBrk="1" hangingPunct="1">
              <a:lnSpc>
                <a:spcPct val="75000"/>
              </a:lnSpc>
            </a:pPr>
            <a:r>
              <a:rPr lang="en-US" altLang="ja-JP" sz="2000" dirty="0" smtClean="0">
                <a:ea typeface="ＭＳ Ｐゴシック" pitchFamily="34" charset="-128"/>
                <a:cs typeface="Arial" charset="0"/>
              </a:rPr>
              <a:t> Borrowing 1 bit   2</a:t>
            </a:r>
            <a:r>
              <a:rPr lang="en-US" altLang="ja-JP" sz="2000" baseline="30000" dirty="0" smtClean="0">
                <a:ea typeface="ＭＳ Ｐゴシック" pitchFamily="34" charset="-128"/>
                <a:cs typeface="Arial" charset="0"/>
              </a:rPr>
              <a:t>1</a:t>
            </a:r>
            <a:r>
              <a:rPr lang="en-US" altLang="ja-JP" sz="2000" dirty="0" smtClean="0">
                <a:ea typeface="ＭＳ Ｐゴシック" pitchFamily="34" charset="-128"/>
                <a:cs typeface="Arial" charset="0"/>
              </a:rPr>
              <a:t> = 2 subnets</a:t>
            </a:r>
          </a:p>
        </p:txBody>
      </p:sp>
      <p:pic>
        <p:nvPicPr>
          <p:cNvPr id="10244" name="Picture 5"/>
          <p:cNvPicPr>
            <a:picLocks noChangeAspect="1" noChangeArrowheads="1"/>
          </p:cNvPicPr>
          <p:nvPr/>
        </p:nvPicPr>
        <p:blipFill>
          <a:blip r:embed="rId3" cstate="print"/>
          <a:srcRect l="32822" t="29762" r="28247" b="57976"/>
          <a:stretch>
            <a:fillRect/>
          </a:stretch>
        </p:blipFill>
        <p:spPr bwMode="auto">
          <a:xfrm>
            <a:off x="841375" y="3614738"/>
            <a:ext cx="6719888" cy="1247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/>
          <a:srcRect l="32239" t="29465" r="29723" b="51289"/>
          <a:stretch>
            <a:fillRect/>
          </a:stretch>
        </p:blipFill>
        <p:spPr bwMode="auto">
          <a:xfrm>
            <a:off x="434975" y="2176463"/>
            <a:ext cx="6067425" cy="1539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246" name="Rectangle 5"/>
          <p:cNvSpPr>
            <a:spLocks noChangeArrowheads="1"/>
          </p:cNvSpPr>
          <p:nvPr/>
        </p:nvSpPr>
        <p:spPr bwMode="auto">
          <a:xfrm>
            <a:off x="4614863" y="5310188"/>
            <a:ext cx="3063875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Subnet 1</a:t>
            </a:r>
          </a:p>
          <a:p>
            <a:pPr>
              <a:lnSpc>
                <a:spcPct val="150000"/>
              </a:lnSpc>
            </a:pPr>
            <a:r>
              <a:rPr lang="en-US" sz="1400"/>
              <a:t>Network 192.168.1.</a:t>
            </a:r>
            <a:r>
              <a:rPr lang="en-US" sz="1400" b="1">
                <a:solidFill>
                  <a:srgbClr val="339933"/>
                </a:solidFill>
              </a:rPr>
              <a:t>128-255</a:t>
            </a:r>
            <a:r>
              <a:rPr lang="en-US" sz="1400"/>
              <a:t>/</a:t>
            </a:r>
            <a:r>
              <a:rPr lang="en-US" sz="1400" b="1"/>
              <a:t>25</a:t>
            </a:r>
          </a:p>
          <a:p>
            <a:pPr>
              <a:lnSpc>
                <a:spcPct val="150000"/>
              </a:lnSpc>
            </a:pPr>
            <a:r>
              <a:rPr lang="en-US" sz="1400"/>
              <a:t>Mask: 255.255.255.</a:t>
            </a:r>
            <a:r>
              <a:rPr lang="en-US" sz="1400" b="1">
                <a:solidFill>
                  <a:srgbClr val="FF0000"/>
                </a:solidFill>
              </a:rPr>
              <a:t>128</a:t>
            </a:r>
          </a:p>
        </p:txBody>
      </p:sp>
      <p:sp>
        <p:nvSpPr>
          <p:cNvPr id="10247" name="Rectangle 6"/>
          <p:cNvSpPr>
            <a:spLocks noChangeArrowheads="1"/>
          </p:cNvSpPr>
          <p:nvPr/>
        </p:nvSpPr>
        <p:spPr bwMode="auto">
          <a:xfrm>
            <a:off x="957263" y="5297488"/>
            <a:ext cx="2728912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Subnet 0</a:t>
            </a:r>
          </a:p>
          <a:p>
            <a:pPr>
              <a:lnSpc>
                <a:spcPct val="150000"/>
              </a:lnSpc>
            </a:pPr>
            <a:r>
              <a:rPr lang="en-US" sz="1400"/>
              <a:t>Network 192.168.1.</a:t>
            </a:r>
            <a:r>
              <a:rPr lang="en-US" sz="1400" b="1">
                <a:solidFill>
                  <a:srgbClr val="339933"/>
                </a:solidFill>
              </a:rPr>
              <a:t>0-127</a:t>
            </a:r>
            <a:r>
              <a:rPr lang="en-US" sz="1400"/>
              <a:t>/</a:t>
            </a:r>
            <a:r>
              <a:rPr lang="en-US" sz="1400" b="1">
                <a:cs typeface="Courier New" pitchFamily="49" charset="0"/>
              </a:rPr>
              <a:t>2</a:t>
            </a:r>
            <a:r>
              <a:rPr lang="en-US" sz="1400" b="1"/>
              <a:t>5</a:t>
            </a:r>
          </a:p>
          <a:p>
            <a:pPr>
              <a:lnSpc>
                <a:spcPct val="150000"/>
              </a:lnSpc>
            </a:pPr>
            <a:r>
              <a:rPr lang="en-US" sz="1400"/>
              <a:t>Mask: 255.255.255.</a:t>
            </a:r>
            <a:r>
              <a:rPr lang="en-US" sz="1400" b="1">
                <a:solidFill>
                  <a:srgbClr val="FF0000"/>
                </a:solidFill>
              </a:rPr>
              <a:t>128</a:t>
            </a:r>
          </a:p>
        </p:txBody>
      </p:sp>
      <p:cxnSp>
        <p:nvCxnSpPr>
          <p:cNvPr id="10248" name="Straight Arrow Connector 12"/>
          <p:cNvCxnSpPr>
            <a:cxnSpLocks noChangeShapeType="1"/>
          </p:cNvCxnSpPr>
          <p:nvPr/>
        </p:nvCxnSpPr>
        <p:spPr bwMode="auto">
          <a:xfrm flipV="1">
            <a:off x="2641600" y="4122738"/>
            <a:ext cx="1436688" cy="6810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0249" name="TextBox 13"/>
          <p:cNvSpPr txBox="1">
            <a:spLocks noChangeArrowheads="1"/>
          </p:cNvSpPr>
          <p:nvPr/>
        </p:nvSpPr>
        <p:spPr bwMode="auto">
          <a:xfrm>
            <a:off x="1349375" y="4789488"/>
            <a:ext cx="6865938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Borrowing 1 Bit from the host portion creates 2 subnets with the same subnet mask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4975" y="2381250"/>
            <a:ext cx="8194675" cy="40811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6009" y="1602769"/>
            <a:ext cx="7317848" cy="2712377"/>
          </a:xfrm>
        </p:spPr>
        <p:txBody>
          <a:bodyPr/>
          <a:lstStyle/>
          <a:p>
            <a:r>
              <a:rPr lang="en-US" sz="3600" dirty="0" smtClean="0"/>
              <a:t>IP addressing</a:t>
            </a:r>
          </a:p>
          <a:p>
            <a:r>
              <a:rPr lang="en-US" sz="3600" dirty="0" smtClean="0"/>
              <a:t>Public / Private IP address</a:t>
            </a:r>
          </a:p>
          <a:p>
            <a:r>
              <a:rPr lang="en-US" sz="3600" dirty="0" smtClean="0"/>
              <a:t>Network Address Translation</a:t>
            </a:r>
          </a:p>
          <a:p>
            <a:r>
              <a:rPr lang="en-US" sz="3600" dirty="0" err="1" smtClean="0"/>
              <a:t>Subnetting</a:t>
            </a:r>
            <a:endParaRPr lang="en-US" sz="36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56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5425" y="41433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cs typeface="Arial" pitchFamily="34" charset="0"/>
              </a:rPr>
              <a:t>Subnets in Use</a:t>
            </a:r>
            <a:endParaRPr lang="en-US" dirty="0">
              <a:cs typeface="Arial" pitchFamily="34" charset="0"/>
            </a:endParaRPr>
          </a:p>
        </p:txBody>
      </p:sp>
      <p:pic>
        <p:nvPicPr>
          <p:cNvPr id="11267" name="Picture 4"/>
          <p:cNvPicPr>
            <a:picLocks noChangeAspect="1" noChangeArrowheads="1"/>
          </p:cNvPicPr>
          <p:nvPr/>
        </p:nvPicPr>
        <p:blipFill>
          <a:blip r:embed="rId3" cstate="print"/>
          <a:srcRect l="37482" t="31548" r="41658" b="47620"/>
          <a:stretch>
            <a:fillRect/>
          </a:stretch>
        </p:blipFill>
        <p:spPr bwMode="auto">
          <a:xfrm>
            <a:off x="841375" y="2808288"/>
            <a:ext cx="4616450" cy="2590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1268" name="Picture 5"/>
          <p:cNvPicPr>
            <a:picLocks noChangeAspect="1" noChangeArrowheads="1"/>
          </p:cNvPicPr>
          <p:nvPr/>
        </p:nvPicPr>
        <p:blipFill>
          <a:blip r:embed="rId4" cstate="print"/>
          <a:srcRect l="27020" t="27332" r="40073" b="32788"/>
          <a:stretch>
            <a:fillRect/>
          </a:stretch>
        </p:blipFill>
        <p:spPr bwMode="auto">
          <a:xfrm>
            <a:off x="4864735" y="1405774"/>
            <a:ext cx="3763876" cy="25648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1269" name="Picture 6"/>
          <p:cNvPicPr>
            <a:picLocks noChangeAspect="1" noChangeArrowheads="1"/>
          </p:cNvPicPr>
          <p:nvPr/>
        </p:nvPicPr>
        <p:blipFill>
          <a:blip r:embed="rId5" cstate="print"/>
          <a:srcRect l="25793" t="27133" r="41522" b="33978"/>
          <a:stretch>
            <a:fillRect/>
          </a:stretch>
        </p:blipFill>
        <p:spPr bwMode="auto">
          <a:xfrm>
            <a:off x="4732223" y="3978044"/>
            <a:ext cx="3730133" cy="24955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1270" name="TextBox 6"/>
          <p:cNvSpPr txBox="1">
            <a:spLocks noChangeArrowheads="1"/>
          </p:cNvSpPr>
          <p:nvPr/>
        </p:nvSpPr>
        <p:spPr bwMode="auto">
          <a:xfrm>
            <a:off x="1219200" y="2192338"/>
            <a:ext cx="2786063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/>
              <a:t>Subnet 0</a:t>
            </a:r>
          </a:p>
          <a:p>
            <a:pPr algn="l">
              <a:lnSpc>
                <a:spcPct val="150000"/>
              </a:lnSpc>
            </a:pPr>
            <a:r>
              <a:rPr lang="en-US" sz="1400"/>
              <a:t>Network 192.168.1.</a:t>
            </a:r>
            <a:r>
              <a:rPr lang="en-US" sz="1400" b="1">
                <a:solidFill>
                  <a:srgbClr val="339933"/>
                </a:solidFill>
              </a:rPr>
              <a:t>0-127</a:t>
            </a:r>
            <a:r>
              <a:rPr lang="en-US" sz="1400"/>
              <a:t>/</a:t>
            </a:r>
            <a:r>
              <a:rPr lang="en-US" sz="1400" b="1">
                <a:cs typeface="Courier New" pitchFamily="49" charset="0"/>
              </a:rPr>
              <a:t>2</a:t>
            </a:r>
            <a:r>
              <a:rPr lang="en-US" sz="1400" b="1"/>
              <a:t>5</a:t>
            </a:r>
          </a:p>
        </p:txBody>
      </p:sp>
      <p:sp>
        <p:nvSpPr>
          <p:cNvPr id="11271" name="TextBox 7"/>
          <p:cNvSpPr txBox="1">
            <a:spLocks noChangeArrowheads="1"/>
          </p:cNvSpPr>
          <p:nvPr/>
        </p:nvSpPr>
        <p:spPr bwMode="auto">
          <a:xfrm>
            <a:off x="1292225" y="5065713"/>
            <a:ext cx="2684463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/>
              <a:t>Subnet 1</a:t>
            </a:r>
          </a:p>
          <a:p>
            <a:pPr algn="l">
              <a:lnSpc>
                <a:spcPct val="150000"/>
              </a:lnSpc>
            </a:pPr>
            <a:r>
              <a:rPr lang="en-US" sz="1400"/>
              <a:t>Network 192.168.1.</a:t>
            </a:r>
            <a:r>
              <a:rPr lang="en-US" sz="1400" b="1">
                <a:solidFill>
                  <a:srgbClr val="339933"/>
                </a:solidFill>
              </a:rPr>
              <a:t>128-255</a:t>
            </a:r>
            <a:r>
              <a:rPr lang="en-US" sz="1400"/>
              <a:t>/</a:t>
            </a:r>
            <a:r>
              <a:rPr lang="en-US" sz="1400" b="1"/>
              <a:t>25</a:t>
            </a:r>
            <a:endParaRPr lang="en-US" sz="1400"/>
          </a:p>
        </p:txBody>
      </p:sp>
      <p:sp>
        <p:nvSpPr>
          <p:cNvPr id="8" name="TextBox 7"/>
          <p:cNvSpPr txBox="1"/>
          <p:nvPr/>
        </p:nvSpPr>
        <p:spPr>
          <a:xfrm>
            <a:off x="640427" y="1383721"/>
            <a:ext cx="8194675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43372" y="1506588"/>
            <a:ext cx="2273379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Subnets in Use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352" y="5317885"/>
            <a:ext cx="2913647" cy="1310532"/>
          </a:xfrm>
          <a:prstGeom prst="rect">
            <a:avLst/>
          </a:prstGeom>
        </p:spPr>
      </p:pic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cs typeface="Arial" pitchFamily="34" charset="0"/>
              </a:rPr>
              <a:t>Subnetting Formulas</a:t>
            </a:r>
            <a:endParaRPr lang="en-US" dirty="0">
              <a:cs typeface="Arial" pitchFamily="34" charset="0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/>
          <a:srcRect l="33044" t="36802" r="40456" b="51778"/>
          <a:stretch>
            <a:fillRect/>
          </a:stretch>
        </p:blipFill>
        <p:spPr bwMode="auto">
          <a:xfrm>
            <a:off x="3376016" y="4086778"/>
            <a:ext cx="4968621" cy="12035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9" name="Rectangle 6"/>
          <p:cNvSpPr txBox="1">
            <a:spLocks noChangeArrowheads="1"/>
          </p:cNvSpPr>
          <p:nvPr/>
        </p:nvSpPr>
        <p:spPr bwMode="auto">
          <a:xfrm>
            <a:off x="799965" y="2137788"/>
            <a:ext cx="2438400" cy="4441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Arial" charset="0"/>
              </a:rPr>
              <a:t>Calculate number of subnets</a:t>
            </a: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ja-JP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ja-JP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ja-JP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ja-JP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ja-JP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Arial" charset="0"/>
              </a:rPr>
              <a:t>Calculate number of hosts</a:t>
            </a: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ja-JP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ja-JP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ja-JP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ja-JP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ja-JP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/>
          <a:srcRect l="55441" t="36531" r="18567" b="42275"/>
          <a:stretch>
            <a:fillRect/>
          </a:stretch>
        </p:blipFill>
        <p:spPr bwMode="auto">
          <a:xfrm>
            <a:off x="3238367" y="1461153"/>
            <a:ext cx="5533974" cy="25352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auto">
          <a:xfrm>
            <a:off x="719229" y="1432069"/>
            <a:ext cx="7860891" cy="259571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24145" y="4032701"/>
            <a:ext cx="7860891" cy="259571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cs typeface="Arial" pitchFamily="34" charset="0"/>
              </a:rPr>
              <a:t>Creating 4 Subnets</a:t>
            </a:r>
            <a:endParaRPr lang="en-US" dirty="0">
              <a:cs typeface="Arial" pitchFamily="34" charset="0"/>
            </a:endParaRPr>
          </a:p>
        </p:txBody>
      </p:sp>
      <p:sp>
        <p:nvSpPr>
          <p:cNvPr id="13315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  <a:buNone/>
            </a:pPr>
            <a:r>
              <a:rPr lang="en-US" altLang="ja-JP" sz="2000" dirty="0" smtClean="0">
                <a:ea typeface="ＭＳ Ｐゴシック" pitchFamily="34" charset="-128"/>
                <a:cs typeface="Arial" charset="0"/>
              </a:rPr>
              <a:t>Borrowing 2 bits to create 4 subnets.  </a:t>
            </a:r>
            <a:r>
              <a:rPr lang="en-US" altLang="ja-JP" sz="2000" b="1" dirty="0" smtClean="0">
                <a:ea typeface="ＭＳ Ｐゴシック" pitchFamily="34" charset="-128"/>
                <a:cs typeface="Arial" charset="0"/>
              </a:rPr>
              <a:t>2</a:t>
            </a:r>
            <a:r>
              <a:rPr lang="en-US" altLang="ja-JP" sz="2000" b="1" baseline="30000" dirty="0" smtClean="0">
                <a:ea typeface="ＭＳ Ｐゴシック" pitchFamily="34" charset="-128"/>
                <a:cs typeface="Arial" charset="0"/>
              </a:rPr>
              <a:t>2 </a:t>
            </a:r>
            <a:r>
              <a:rPr lang="en-US" altLang="ja-JP" sz="2000" b="1" dirty="0" smtClean="0">
                <a:ea typeface="ＭＳ Ｐゴシック" pitchFamily="34" charset="-128"/>
                <a:cs typeface="Arial" charset="0"/>
              </a:rPr>
              <a:t>= 4 subnets</a:t>
            </a:r>
          </a:p>
        </p:txBody>
      </p:sp>
      <p:pic>
        <p:nvPicPr>
          <p:cNvPr id="13316" name="Picture 3"/>
          <p:cNvPicPr>
            <a:picLocks noChangeAspect="1" noChangeArrowheads="1"/>
          </p:cNvPicPr>
          <p:nvPr/>
        </p:nvPicPr>
        <p:blipFill>
          <a:blip r:embed="rId3" cstate="print"/>
          <a:srcRect l="31927" t="25546" r="28358" b="24454"/>
          <a:stretch>
            <a:fillRect/>
          </a:stretch>
        </p:blipFill>
        <p:spPr bwMode="auto">
          <a:xfrm>
            <a:off x="1712913" y="2176463"/>
            <a:ext cx="5761037" cy="4078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57200" y="1944969"/>
            <a:ext cx="8328025" cy="4413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67379" y="2069478"/>
            <a:ext cx="282160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Creating 4 Subnets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>
                <a:cs typeface="Arial" pitchFamily="34" charset="0"/>
              </a:rPr>
              <a:t>Creating Eight Subnets</a:t>
            </a:r>
          </a:p>
        </p:txBody>
      </p:sp>
      <p:sp>
        <p:nvSpPr>
          <p:cNvPr id="14339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  <a:buNone/>
            </a:pPr>
            <a:r>
              <a:rPr lang="en-US" altLang="ja-JP" sz="2000" dirty="0" smtClean="0">
                <a:ea typeface="ＭＳ Ｐゴシック" pitchFamily="34" charset="-128"/>
                <a:cs typeface="Arial" charset="0"/>
              </a:rPr>
              <a:t>Borrowing 3 bits to </a:t>
            </a:r>
            <a:r>
              <a:rPr lang="en-US" altLang="ja-JP" sz="2000" b="1" dirty="0" smtClean="0">
                <a:ea typeface="ＭＳ Ｐゴシック" pitchFamily="34" charset="-128"/>
                <a:cs typeface="Arial" charset="0"/>
              </a:rPr>
              <a:t>Create 8 Subnets</a:t>
            </a:r>
            <a:r>
              <a:rPr lang="en-US" altLang="ja-JP" sz="2000" dirty="0" smtClean="0">
                <a:ea typeface="ＭＳ Ｐゴシック" pitchFamily="34" charset="-128"/>
                <a:cs typeface="Arial" charset="0"/>
              </a:rPr>
              <a:t>.  </a:t>
            </a:r>
            <a:r>
              <a:rPr lang="en-US" altLang="ja-JP" sz="2000" b="1" dirty="0" smtClean="0">
                <a:ea typeface="ＭＳ Ｐゴシック" pitchFamily="34" charset="-128"/>
                <a:cs typeface="Arial" charset="0"/>
              </a:rPr>
              <a:t>2</a:t>
            </a:r>
            <a:r>
              <a:rPr lang="en-US" altLang="ja-JP" sz="2000" b="1" baseline="30000" dirty="0" smtClean="0">
                <a:ea typeface="ＭＳ Ｐゴシック" pitchFamily="34" charset="-128"/>
                <a:cs typeface="Arial" charset="0"/>
              </a:rPr>
              <a:t>3 </a:t>
            </a:r>
            <a:r>
              <a:rPr lang="en-US" altLang="ja-JP" sz="2000" b="1" dirty="0" smtClean="0">
                <a:ea typeface="ＭＳ Ｐゴシック" pitchFamily="34" charset="-128"/>
                <a:cs typeface="Arial" charset="0"/>
              </a:rPr>
              <a:t>= 8 subnets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38" y="1728780"/>
            <a:ext cx="6735524" cy="4693532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>
                <a:cs typeface="Arial" pitchFamily="34" charset="0"/>
              </a:rPr>
              <a:t>Creating Eight </a:t>
            </a:r>
            <a:r>
              <a:rPr lang="en-US" dirty="0" smtClean="0">
                <a:cs typeface="Arial" pitchFamily="34" charset="0"/>
              </a:rPr>
              <a:t>Subnets (Cont.)</a:t>
            </a:r>
            <a:endParaRPr lang="en-US" dirty="0">
              <a:cs typeface="Arial" pitchFamily="34" charset="0"/>
            </a:endParaRPr>
          </a:p>
        </p:txBody>
      </p:sp>
      <p:sp>
        <p:nvSpPr>
          <p:cNvPr id="15363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l="32486" t="27927" r="30814" b="25645"/>
          <a:stretch>
            <a:fillRect/>
          </a:stretch>
        </p:blipFill>
        <p:spPr bwMode="auto">
          <a:xfrm>
            <a:off x="824173" y="1536393"/>
            <a:ext cx="6830232" cy="48598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19497" y="1377798"/>
            <a:ext cx="8194675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>
                <a:cs typeface="Arial" pitchFamily="34" charset="0"/>
              </a:rPr>
              <a:t>Creating Eight </a:t>
            </a:r>
            <a:r>
              <a:rPr lang="en-US" dirty="0" smtClean="0">
                <a:cs typeface="Arial" pitchFamily="34" charset="0"/>
              </a:rPr>
              <a:t>Subnets (Cont.)</a:t>
            </a:r>
            <a:endParaRPr lang="en-US" dirty="0">
              <a:cs typeface="Arial" pitchFamily="34" charset="0"/>
            </a:endParaRPr>
          </a:p>
        </p:txBody>
      </p:sp>
      <p:sp>
        <p:nvSpPr>
          <p:cNvPr id="15363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40272" t="28374" r="35892" b="26587"/>
          <a:stretch>
            <a:fillRect/>
          </a:stretch>
        </p:blipFill>
        <p:spPr bwMode="auto">
          <a:xfrm>
            <a:off x="2153267" y="1533078"/>
            <a:ext cx="4582547" cy="4867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489587" y="1573215"/>
            <a:ext cx="5589640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62321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cs typeface="Arial" pitchFamily="34" charset="0"/>
              </a:rPr>
              <a:t>Subnetting Based on Host Requirements</a:t>
            </a:r>
            <a:endParaRPr lang="en-US" dirty="0">
              <a:cs typeface="Arial" pitchFamily="34" charset="0"/>
            </a:endParaRPr>
          </a:p>
        </p:txBody>
      </p:sp>
      <p:sp>
        <p:nvSpPr>
          <p:cNvPr id="13315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4732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  <a:buNone/>
              <a:defRPr/>
            </a:pPr>
            <a:r>
              <a:rPr lang="en-US" sz="2000" b="1" dirty="0"/>
              <a:t>Two considerations when planning subnets</a:t>
            </a:r>
            <a:r>
              <a:rPr lang="en-US" sz="2000" dirty="0"/>
              <a:t>:</a:t>
            </a:r>
          </a:p>
          <a:p>
            <a:pPr marL="0" indent="0" eaLnBrk="1" hangingPunct="1">
              <a:lnSpc>
                <a:spcPts val="2000"/>
              </a:lnSpc>
              <a:spcBef>
                <a:spcPts val="1200"/>
              </a:spcBef>
              <a:defRPr/>
            </a:pPr>
            <a:r>
              <a:rPr lang="en-US" dirty="0" smtClean="0"/>
              <a:t>  </a:t>
            </a:r>
            <a:r>
              <a:rPr lang="en-US" sz="2000" dirty="0"/>
              <a:t>Number of subnets </a:t>
            </a:r>
            <a:r>
              <a:rPr lang="en-US" sz="2000" dirty="0" smtClean="0"/>
              <a:t>required</a:t>
            </a:r>
          </a:p>
          <a:p>
            <a:pPr marL="0" indent="0" eaLnBrk="1" hangingPunct="1">
              <a:lnSpc>
                <a:spcPts val="2000"/>
              </a:lnSpc>
              <a:spcBef>
                <a:spcPts val="1200"/>
              </a:spcBef>
              <a:defRPr/>
            </a:pPr>
            <a:r>
              <a:rPr lang="en-US" dirty="0" smtClean="0"/>
              <a:t>  </a:t>
            </a:r>
            <a:r>
              <a:rPr lang="en-US" sz="2000" dirty="0" smtClean="0"/>
              <a:t>Number </a:t>
            </a:r>
            <a:r>
              <a:rPr lang="en-US" sz="2000" dirty="0"/>
              <a:t>of host addresses </a:t>
            </a:r>
            <a:r>
              <a:rPr lang="en-US" sz="2000" dirty="0" smtClean="0"/>
              <a:t>required</a:t>
            </a:r>
          </a:p>
          <a:p>
            <a:pPr marL="0" indent="0" eaLnBrk="1" hangingPunct="1">
              <a:lnSpc>
                <a:spcPts val="2000"/>
              </a:lnSpc>
              <a:spcBef>
                <a:spcPts val="1200"/>
              </a:spcBef>
              <a:buNone/>
              <a:defRPr/>
            </a:pPr>
            <a:endParaRPr lang="en-US" sz="2000" dirty="0"/>
          </a:p>
          <a:p>
            <a:pPr marL="0" indent="0" eaLnBrk="1" hangingPunct="1">
              <a:lnSpc>
                <a:spcPts val="2000"/>
              </a:lnSpc>
              <a:spcBef>
                <a:spcPts val="1200"/>
              </a:spcBef>
              <a:buNone/>
              <a:defRPr/>
            </a:pPr>
            <a:r>
              <a:rPr lang="en-US" sz="2000" b="1" dirty="0"/>
              <a:t>Formula to determine number of usable hosts: 2^n-2</a:t>
            </a:r>
          </a:p>
          <a:p>
            <a:pPr marL="231775" lvl="1" indent="-231775" eaLnBrk="1" hangingPunct="1">
              <a:lnSpc>
                <a:spcPts val="2000"/>
              </a:lnSpc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en-US" dirty="0"/>
              <a:t>2^</a:t>
            </a:r>
            <a:r>
              <a:rPr lang="en-US" i="1" dirty="0"/>
              <a:t>n</a:t>
            </a:r>
            <a:r>
              <a:rPr lang="en-US" dirty="0"/>
              <a:t>  (where </a:t>
            </a:r>
            <a:r>
              <a:rPr lang="en-US" i="1" dirty="0"/>
              <a:t>n</a:t>
            </a:r>
            <a:r>
              <a:rPr lang="en-US" dirty="0"/>
              <a:t> is the number of remaining host bits) is used to calculate the number of hosts.</a:t>
            </a:r>
          </a:p>
          <a:p>
            <a:pPr marL="231775" lvl="1" indent="-231775" eaLnBrk="1" hangingPunct="1">
              <a:lnSpc>
                <a:spcPts val="2000"/>
              </a:lnSpc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en-US" dirty="0"/>
              <a:t>-2  (The </a:t>
            </a:r>
            <a:r>
              <a:rPr lang="en-US" dirty="0" err="1"/>
              <a:t>subnetwork</a:t>
            </a:r>
            <a:r>
              <a:rPr lang="en-US" dirty="0"/>
              <a:t> ID and broadcast address cannot be used on each subnet.) </a:t>
            </a:r>
          </a:p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endParaRPr lang="en-US" sz="2000" dirty="0" smtClean="0"/>
          </a:p>
          <a:p>
            <a:pPr marL="338137" lvl="1" indent="0" eaLnBrk="1" hangingPunct="1">
              <a:lnSpc>
                <a:spcPct val="75000"/>
              </a:lnSpc>
              <a:defRPr/>
            </a:pPr>
            <a:endParaRPr lang="en-US" dirty="0" smtClean="0">
              <a:ea typeface="+mn-ea"/>
              <a:cs typeface="+mn-cs"/>
            </a:endParaRPr>
          </a:p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endParaRPr lang="en-US" sz="2000" dirty="0" smtClean="0"/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34963" y="52364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3000" dirty="0" smtClean="0">
                <a:cs typeface="Arial" pitchFamily="34" charset="0"/>
              </a:rPr>
              <a:t>Traditional </a:t>
            </a:r>
            <a:r>
              <a:rPr lang="en-US" sz="3000" dirty="0" err="1" smtClean="0">
                <a:cs typeface="Arial" pitchFamily="34" charset="0"/>
              </a:rPr>
              <a:t>Subnetting</a:t>
            </a:r>
            <a:r>
              <a:rPr lang="en-US" sz="3000" dirty="0" smtClean="0">
                <a:cs typeface="Arial" pitchFamily="34" charset="0"/>
              </a:rPr>
              <a:t>: Equal Addresses</a:t>
            </a:r>
            <a:endParaRPr lang="en-US" sz="3000" dirty="0">
              <a:cs typeface="Arial" pitchFamily="34" charset="0"/>
            </a:endParaRPr>
          </a:p>
        </p:txBody>
      </p:sp>
      <p:sp>
        <p:nvSpPr>
          <p:cNvPr id="19459" name="Rectangle 6"/>
          <p:cNvSpPr>
            <a:spLocks noGrp="1" noChangeArrowheads="1"/>
          </p:cNvSpPr>
          <p:nvPr>
            <p:ph idx="1"/>
          </p:nvPr>
        </p:nvSpPr>
        <p:spPr>
          <a:xfrm>
            <a:off x="504652" y="1546287"/>
            <a:ext cx="3295650" cy="4457927"/>
          </a:xfrm>
        </p:spPr>
        <p:txBody>
          <a:bodyPr/>
          <a:lstStyle/>
          <a:p>
            <a:pPr marL="228600" indent="-228600" eaLnBrk="1" hangingPunct="1">
              <a:lnSpc>
                <a:spcPts val="2000"/>
              </a:lnSpc>
            </a:pPr>
            <a:r>
              <a:rPr lang="en-US" altLang="ja-JP" sz="2000" dirty="0" smtClean="0">
                <a:ea typeface="ＭＳ Ｐゴシック" pitchFamily="34" charset="-128"/>
                <a:cs typeface="Arial" charset="0"/>
              </a:rPr>
              <a:t>Subnets that require fewer addresses have </a:t>
            </a:r>
            <a:r>
              <a:rPr lang="en-US" altLang="ja-JP" sz="2000" dirty="0" smtClean="0">
                <a:solidFill>
                  <a:srgbClr val="FF0000"/>
                </a:solidFill>
                <a:ea typeface="ＭＳ Ｐゴシック" pitchFamily="34" charset="-128"/>
                <a:cs typeface="Arial" charset="0"/>
              </a:rPr>
              <a:t>unused (wasted) </a:t>
            </a:r>
            <a:r>
              <a:rPr lang="en-US" altLang="ja-JP" sz="2000" dirty="0" smtClean="0">
                <a:ea typeface="ＭＳ Ｐゴシック" pitchFamily="34" charset="-128"/>
                <a:cs typeface="Arial" charset="0"/>
              </a:rPr>
              <a:t>addresses</a:t>
            </a:r>
          </a:p>
          <a:p>
            <a:pPr marL="228600" indent="-228600" eaLnBrk="1" hangingPunct="1">
              <a:lnSpc>
                <a:spcPts val="2000"/>
              </a:lnSpc>
            </a:pPr>
            <a:r>
              <a:rPr lang="en-US" altLang="ja-JP" sz="2000" dirty="0" smtClean="0">
                <a:ea typeface="ＭＳ Ｐゴシック" pitchFamily="34" charset="-128"/>
                <a:cs typeface="Arial" charset="0"/>
              </a:rPr>
              <a:t>For example, WAN links only need two addresses</a:t>
            </a:r>
            <a:r>
              <a:rPr lang="nb-NO" altLang="ja-JP" sz="2000" dirty="0" smtClean="0">
                <a:ea typeface="ＭＳ Ｐゴシック" pitchFamily="34" charset="-128"/>
              </a:rPr>
              <a:t>.</a:t>
            </a:r>
            <a:endParaRPr lang="nb-NO" sz="2000" dirty="0" smtClean="0"/>
          </a:p>
          <a:p>
            <a:pPr marL="228600" indent="-228600"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altLang="ja-JP" sz="2000" dirty="0" smtClean="0">
              <a:ea typeface="ＭＳ Ｐゴシック" pitchFamily="34" charset="-128"/>
            </a:endParaRPr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3" cstate="print"/>
          <a:srcRect l="40717" t="26984" r="32622" b="25198"/>
          <a:stretch>
            <a:fillRect/>
          </a:stretch>
        </p:blipFill>
        <p:spPr bwMode="auto">
          <a:xfrm>
            <a:off x="3951063" y="1547812"/>
            <a:ext cx="4621437" cy="466248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05979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25438" y="525116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cs typeface="Arial" charset="0"/>
              </a:rPr>
              <a:t>Variable Length Subnet Masks (VLSM) </a:t>
            </a:r>
            <a:endParaRPr lang="en-US" dirty="0">
              <a:cs typeface="Arial" pitchFamily="34" charset="0"/>
            </a:endParaRPr>
          </a:p>
        </p:txBody>
      </p:sp>
      <p:sp>
        <p:nvSpPr>
          <p:cNvPr id="20483" name="Rectangle 6"/>
          <p:cNvSpPr>
            <a:spLocks noGrp="1" noChangeArrowheads="1"/>
          </p:cNvSpPr>
          <p:nvPr>
            <p:ph idx="1"/>
          </p:nvPr>
        </p:nvSpPr>
        <p:spPr>
          <a:xfrm>
            <a:off x="455122" y="1619840"/>
            <a:ext cx="3401984" cy="4885729"/>
          </a:xfrm>
        </p:spPr>
        <p:txBody>
          <a:bodyPr/>
          <a:lstStyle/>
          <a:p>
            <a:pPr marL="228600" indent="-228600" eaLnBrk="1" hangingPunct="1">
              <a:lnSpc>
                <a:spcPts val="2000"/>
              </a:lnSpc>
            </a:pPr>
            <a:r>
              <a:rPr lang="nb-NO" sz="2000" dirty="0"/>
              <a:t>The </a:t>
            </a:r>
            <a:r>
              <a:rPr lang="nb-NO" sz="2000" dirty="0">
                <a:solidFill>
                  <a:srgbClr val="FF0000"/>
                </a:solidFill>
              </a:rPr>
              <a:t>variable-length subnet mask (VLSM) </a:t>
            </a:r>
            <a:r>
              <a:rPr lang="nb-NO" sz="2000" dirty="0"/>
              <a:t>or subnetting a subnet provides more efficient use of addresses.</a:t>
            </a:r>
            <a:endParaRPr lang="en-US" altLang="ja-JP" sz="2000" dirty="0">
              <a:ea typeface="ＭＳ Ｐゴシック" pitchFamily="34" charset="-128"/>
            </a:endParaRPr>
          </a:p>
          <a:p>
            <a:pPr marL="228600" indent="-228600" eaLnBrk="1" hangingPunct="1">
              <a:lnSpc>
                <a:spcPts val="2000"/>
              </a:lnSpc>
            </a:pPr>
            <a:r>
              <a:rPr lang="en-US" sz="2000" dirty="0" smtClean="0"/>
              <a:t>VLSM allows a network space to be divided in </a:t>
            </a:r>
            <a:r>
              <a:rPr lang="en-US" sz="2000" dirty="0" smtClean="0">
                <a:solidFill>
                  <a:srgbClr val="FF0000"/>
                </a:solidFill>
              </a:rPr>
              <a:t>unequal parts</a:t>
            </a:r>
            <a:r>
              <a:rPr lang="en-US" sz="2000" dirty="0" smtClean="0"/>
              <a:t>.</a:t>
            </a:r>
          </a:p>
          <a:p>
            <a:pPr marL="228600" indent="-228600" eaLnBrk="1" hangingPunct="1">
              <a:lnSpc>
                <a:spcPts val="2000"/>
              </a:lnSpc>
            </a:pPr>
            <a:r>
              <a:rPr lang="en-US" sz="2000" dirty="0" smtClean="0"/>
              <a:t>Subnet mask varies, depending on how many bits have been borrowed for a particular subnet.</a:t>
            </a:r>
          </a:p>
          <a:p>
            <a:pPr marL="228600" indent="-228600" eaLnBrk="1" hangingPunct="1">
              <a:lnSpc>
                <a:spcPts val="2000"/>
              </a:lnSpc>
            </a:pPr>
            <a:r>
              <a:rPr lang="en-US" sz="2000" dirty="0" smtClean="0"/>
              <a:t>Network is first subnetted, and then the </a:t>
            </a:r>
            <a:r>
              <a:rPr lang="en-US" sz="2000" dirty="0" smtClean="0">
                <a:solidFill>
                  <a:srgbClr val="FF0000"/>
                </a:solidFill>
              </a:rPr>
              <a:t>subnets are </a:t>
            </a:r>
            <a:r>
              <a:rPr lang="en-US" sz="2000" dirty="0" err="1" smtClean="0">
                <a:solidFill>
                  <a:srgbClr val="FF0000"/>
                </a:solidFill>
              </a:rPr>
              <a:t>resubnetted</a:t>
            </a:r>
            <a:r>
              <a:rPr lang="en-US" sz="2000" dirty="0" smtClean="0"/>
              <a:t>.</a:t>
            </a:r>
          </a:p>
          <a:p>
            <a:pPr marL="0" indent="0" eaLnBrk="1" hangingPunct="1">
              <a:lnSpc>
                <a:spcPct val="75000"/>
              </a:lnSpc>
              <a:buNone/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l="37283" t="26935" r="32486" b="25446"/>
          <a:stretch>
            <a:fillRect/>
          </a:stretch>
        </p:blipFill>
        <p:spPr bwMode="auto">
          <a:xfrm>
            <a:off x="3956859" y="1687951"/>
            <a:ext cx="4887884" cy="438907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21370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Benefits of Variable Length Subnet Masking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>
                <a:cs typeface="Arial" pitchFamily="34" charset="0"/>
              </a:rPr>
              <a:t>Basic VLSM</a:t>
            </a:r>
            <a:endParaRPr lang="en-US" sz="2800" dirty="0">
              <a:cs typeface="Arial" pitchFamily="34" charset="0"/>
            </a:endParaRPr>
          </a:p>
        </p:txBody>
      </p:sp>
      <p:sp>
        <p:nvSpPr>
          <p:cNvPr id="22531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3" cstate="print"/>
          <a:srcRect l="43951" t="28967" r="13435" b="19246"/>
          <a:stretch>
            <a:fillRect/>
          </a:stretch>
        </p:blipFill>
        <p:spPr bwMode="auto">
          <a:xfrm>
            <a:off x="1028701" y="1509712"/>
            <a:ext cx="7119938" cy="486321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269" y="1506463"/>
            <a:ext cx="4726226" cy="1325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034" y="3102711"/>
            <a:ext cx="86677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371843" y="440112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latin typeface="Arial" charset="0"/>
              </a:rPr>
              <a:t/>
            </a:r>
            <a:br>
              <a:rPr lang="en-US" sz="1800" dirty="0" smtClean="0">
                <a:latin typeface="Arial" charset="0"/>
              </a:rPr>
            </a:br>
            <a:r>
              <a:rPr lang="en-US" dirty="0" smtClean="0">
                <a:latin typeface="Arial" charset="0"/>
              </a:rPr>
              <a:t>Binary Number System</a:t>
            </a:r>
            <a:endParaRPr lang="en-US" dirty="0">
              <a:latin typeface="Arial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03" y="1569087"/>
            <a:ext cx="240982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34" y="2068201"/>
            <a:ext cx="15335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 bwMode="auto">
          <a:xfrm>
            <a:off x="2861628" y="1869124"/>
            <a:ext cx="61164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H="1" flipV="1">
            <a:off x="5126070" y="2554514"/>
            <a:ext cx="696351" cy="7088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5892952" y="2531667"/>
            <a:ext cx="510496" cy="7316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V="1">
            <a:off x="6148200" y="2606632"/>
            <a:ext cx="1490669" cy="65668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2555807" y="2363476"/>
            <a:ext cx="61164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H="1" flipV="1">
            <a:off x="3908697" y="2658751"/>
            <a:ext cx="1828800" cy="6566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906" y="3811283"/>
            <a:ext cx="3958092" cy="314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672" y="3561192"/>
            <a:ext cx="5466796" cy="2994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>
                <a:cs typeface="Arial" pitchFamily="34" charset="0"/>
              </a:rPr>
              <a:t>Creating Eight </a:t>
            </a:r>
            <a:r>
              <a:rPr lang="en-US" dirty="0" smtClean="0">
                <a:cs typeface="Arial" pitchFamily="34" charset="0"/>
              </a:rPr>
              <a:t>Subnets (Cont.)</a:t>
            </a:r>
            <a:endParaRPr lang="en-US" dirty="0">
              <a:cs typeface="Arial" pitchFamily="34" charset="0"/>
            </a:endParaRPr>
          </a:p>
        </p:txBody>
      </p:sp>
      <p:sp>
        <p:nvSpPr>
          <p:cNvPr id="15363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40272" t="28374" r="35892" b="26587"/>
          <a:stretch>
            <a:fillRect/>
          </a:stretch>
        </p:blipFill>
        <p:spPr bwMode="auto">
          <a:xfrm>
            <a:off x="2153267" y="1533078"/>
            <a:ext cx="4582547" cy="4867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489587" y="1573215"/>
            <a:ext cx="5589640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36942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866" y="3034850"/>
            <a:ext cx="6227479" cy="838200"/>
          </a:xfrm>
        </p:spPr>
        <p:txBody>
          <a:bodyPr/>
          <a:lstStyle/>
          <a:p>
            <a:r>
              <a:rPr lang="en-US" dirty="0" smtClean="0"/>
              <a:t>Let us do another example ..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99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82" y="312730"/>
            <a:ext cx="8632593" cy="896038"/>
          </a:xfrm>
        </p:spPr>
        <p:txBody>
          <a:bodyPr/>
          <a:lstStyle/>
          <a:p>
            <a:pPr eaLnBrk="1" hangingPunct="1"/>
            <a:r>
              <a:rPr lang="en-US" sz="1800" dirty="0" smtClean="0">
                <a:latin typeface="Arial" charset="0"/>
              </a:rPr>
              <a:t/>
            </a:r>
            <a:br>
              <a:rPr lang="en-US" sz="1800" dirty="0" smtClean="0">
                <a:latin typeface="Arial" charset="0"/>
              </a:rPr>
            </a:br>
            <a:r>
              <a:rPr lang="en-US" sz="2400" dirty="0" smtClean="0">
                <a:latin typeface="Arial" charset="0"/>
              </a:rPr>
              <a:t>Network Portion and Host Portion of an IPv4 Address</a:t>
            </a:r>
            <a:endParaRPr lang="en-US" sz="2400" dirty="0"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3238" y="1437368"/>
            <a:ext cx="8166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itchFamily="2" charset="2"/>
              <a:buChar char="§"/>
            </a:pPr>
            <a:r>
              <a:rPr lang="en-US" sz="2000" dirty="0" smtClean="0"/>
              <a:t>The </a:t>
            </a:r>
            <a:r>
              <a:rPr lang="en-US" sz="2000" dirty="0"/>
              <a:t>subnet mask </a:t>
            </a:r>
            <a:r>
              <a:rPr lang="en-US" sz="2000" dirty="0" smtClean="0"/>
              <a:t>just </a:t>
            </a:r>
            <a:r>
              <a:rPr lang="en-US" sz="2000" dirty="0"/>
              <a:t>says where </a:t>
            </a:r>
            <a:r>
              <a:rPr lang="en-US" sz="2000" dirty="0">
                <a:solidFill>
                  <a:srgbClr val="FF0000"/>
                </a:solidFill>
              </a:rPr>
              <a:t>to look for </a:t>
            </a:r>
            <a:r>
              <a:rPr lang="en-US" sz="2000" dirty="0" smtClean="0">
                <a:solidFill>
                  <a:srgbClr val="FF0000"/>
                </a:solidFill>
              </a:rPr>
              <a:t>the network portion </a:t>
            </a:r>
            <a:r>
              <a:rPr lang="en-US" sz="2000" dirty="0"/>
              <a:t>in a given IPv4 address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424" y="2375434"/>
            <a:ext cx="5972381" cy="35116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xfrm>
            <a:off x="371843" y="411326"/>
            <a:ext cx="8772157" cy="8382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 smtClean="0">
                <a:latin typeface="Arial" charset="0"/>
              </a:rPr>
              <a:t>Bitwise AND Operation</a:t>
            </a:r>
            <a:endParaRPr lang="en-US" dirty="0">
              <a:latin typeface="Arial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6" y="1668256"/>
            <a:ext cx="7631430" cy="41725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429898" y="432027"/>
            <a:ext cx="8967873" cy="820564"/>
          </a:xfrm>
        </p:spPr>
        <p:txBody>
          <a:bodyPr/>
          <a:lstStyle/>
          <a:p>
            <a:pPr eaLnBrk="1" hangingPunct="1"/>
            <a:r>
              <a:rPr lang="en-US" sz="1800" dirty="0" smtClean="0">
                <a:latin typeface="Arial" charset="0"/>
              </a:rPr>
              <a:t/>
            </a:r>
            <a:br>
              <a:rPr lang="en-US" sz="1800" dirty="0" smtClean="0">
                <a:latin typeface="Arial" charset="0"/>
              </a:rPr>
            </a:br>
            <a:r>
              <a:rPr lang="en-US" sz="2800" dirty="0" smtClean="0">
                <a:latin typeface="Arial" charset="0"/>
              </a:rPr>
              <a:t>IPv4 Subnet masks</a:t>
            </a:r>
            <a:endParaRPr lang="en-US" sz="2800" dirty="0">
              <a:latin typeface="Arial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"/>
          <a:stretch/>
        </p:blipFill>
        <p:spPr bwMode="auto">
          <a:xfrm>
            <a:off x="609600" y="1443264"/>
            <a:ext cx="7678057" cy="48971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0" y="1538514"/>
            <a:ext cx="326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Valid Subnet Masks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7114416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Address and Broadcast 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a network, 192.168.10.0/24 network</a:t>
            </a:r>
          </a:p>
          <a:p>
            <a:pPr lvl="1"/>
            <a:r>
              <a:rPr lang="en-US" dirty="0" smtClean="0"/>
              <a:t>There are 8-bit allocated for host part.</a:t>
            </a:r>
          </a:p>
          <a:p>
            <a:pPr lvl="1"/>
            <a:endParaRPr lang="en-US" dirty="0"/>
          </a:p>
          <a:p>
            <a:pPr marL="461963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Network Address</a:t>
            </a:r>
            <a:r>
              <a:rPr lang="en-US" dirty="0" smtClean="0"/>
              <a:t>: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All 0’s  in the host part:    </a:t>
            </a:r>
            <a:r>
              <a:rPr lang="en-US" dirty="0" smtClean="0">
                <a:solidFill>
                  <a:srgbClr val="FF0000"/>
                </a:solidFill>
              </a:rPr>
              <a:t>0000 0000 </a:t>
            </a:r>
            <a:r>
              <a:rPr lang="en-US" dirty="0" smtClean="0"/>
              <a:t>= 0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So, network address = 192.168.10.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pPr marL="461963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Broadcast address</a:t>
            </a:r>
            <a:r>
              <a:rPr lang="en-US" dirty="0" smtClean="0"/>
              <a:t>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/>
              <a:t>All </a:t>
            </a:r>
            <a:r>
              <a:rPr lang="en-US" dirty="0" smtClean="0"/>
              <a:t>1’s  </a:t>
            </a:r>
            <a:r>
              <a:rPr lang="en-US" dirty="0"/>
              <a:t>in the host part:    </a:t>
            </a:r>
            <a:r>
              <a:rPr lang="en-US" dirty="0" smtClean="0">
                <a:solidFill>
                  <a:srgbClr val="FF0000"/>
                </a:solidFill>
              </a:rPr>
              <a:t>1111 1111 </a:t>
            </a:r>
            <a:r>
              <a:rPr lang="en-US" dirty="0"/>
              <a:t>= </a:t>
            </a:r>
            <a:r>
              <a:rPr lang="en-US" dirty="0" smtClean="0"/>
              <a:t>255</a:t>
            </a:r>
            <a:endParaRPr lang="en-US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/>
              <a:t>So, </a:t>
            </a:r>
            <a:r>
              <a:rPr lang="en-US" dirty="0" smtClean="0"/>
              <a:t>broadcast </a:t>
            </a:r>
            <a:r>
              <a:rPr lang="en-US" dirty="0"/>
              <a:t>address = </a:t>
            </a:r>
            <a:r>
              <a:rPr lang="en-US" dirty="0" smtClean="0"/>
              <a:t>192.168.10.</a:t>
            </a:r>
            <a:r>
              <a:rPr lang="en-US" dirty="0" smtClean="0">
                <a:solidFill>
                  <a:srgbClr val="FF0000"/>
                </a:solidFill>
              </a:rPr>
              <a:t>255</a:t>
            </a:r>
            <a:endParaRPr lang="en-US" dirty="0">
              <a:solidFill>
                <a:srgbClr val="FF0000"/>
              </a:solidFill>
            </a:endParaRPr>
          </a:p>
          <a:p>
            <a:pPr marL="461963" indent="-342900">
              <a:buFont typeface="Arial" pitchFamily="34" charset="0"/>
              <a:buChar char="•"/>
            </a:pPr>
            <a:r>
              <a:rPr lang="en-US" dirty="0" smtClean="0"/>
              <a:t>IP range:    1- 254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96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>
          <a:xfrm>
            <a:off x="371843" y="406821"/>
            <a:ext cx="8483685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latin typeface="Arial" charset="0"/>
              </a:rPr>
              <a:t/>
            </a:r>
            <a:br>
              <a:rPr lang="en-US" sz="1800" dirty="0" smtClean="0">
                <a:latin typeface="Arial" charset="0"/>
              </a:rPr>
            </a:br>
            <a:r>
              <a:rPr lang="en-US" dirty="0" smtClean="0">
                <a:latin typeface="Arial" charset="0"/>
              </a:rPr>
              <a:t>Examining the Prefix Length</a:t>
            </a:r>
            <a:endParaRPr lang="en-US" dirty="0"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95" y="1291159"/>
            <a:ext cx="6586485" cy="5338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>
          <a:xfrm>
            <a:off x="463283" y="452541"/>
            <a:ext cx="8483685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latin typeface="Arial" charset="0"/>
              </a:rPr>
              <a:t/>
            </a:r>
            <a:br>
              <a:rPr lang="en-US" sz="1800" dirty="0" smtClean="0">
                <a:latin typeface="Arial" charset="0"/>
              </a:rPr>
            </a:br>
            <a:r>
              <a:rPr lang="en-US" dirty="0" smtClean="0">
                <a:latin typeface="Arial" charset="0"/>
              </a:rPr>
              <a:t>Examining the Prefix Length (cont.)</a:t>
            </a:r>
            <a:endParaRPr lang="en-US" dirty="0">
              <a:latin typeface="Arial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635" y="1844041"/>
            <a:ext cx="6584003" cy="374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59472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14780</TotalTime>
  <Pages>28</Pages>
  <Words>698</Words>
  <Application>Microsoft Office PowerPoint</Application>
  <PresentationFormat>On-screen Show (4:3)</PresentationFormat>
  <Paragraphs>255</Paragraphs>
  <Slides>31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PPT-TMPLT-WHT_C</vt:lpstr>
      <vt:lpstr>NetAcad-4F_PPT-WHT_060408</vt:lpstr>
      <vt:lpstr> IP addressing &amp; Subnet   </vt:lpstr>
      <vt:lpstr>PowerPoint Presentation</vt:lpstr>
      <vt:lpstr> Binary Number System</vt:lpstr>
      <vt:lpstr> Network Portion and Host Portion of an IPv4 Address</vt:lpstr>
      <vt:lpstr> Bitwise AND Operation</vt:lpstr>
      <vt:lpstr> IPv4 Subnet masks</vt:lpstr>
      <vt:lpstr>Network Address and Broadcast address</vt:lpstr>
      <vt:lpstr> Examining the Prefix Length</vt:lpstr>
      <vt:lpstr> Examining the Prefix Length (cont.)</vt:lpstr>
      <vt:lpstr>Types of IPv4 Address Legacy Classful Addressing</vt:lpstr>
      <vt:lpstr> Classless Addressing</vt:lpstr>
      <vt:lpstr>PowerPoint Presentation</vt:lpstr>
      <vt:lpstr> Public and Private IPv4 Addresses</vt:lpstr>
      <vt:lpstr>What is NAT?</vt:lpstr>
      <vt:lpstr> NAT</vt:lpstr>
      <vt:lpstr>Subnetting</vt:lpstr>
      <vt:lpstr>Network Segmentation  Reasons for Subnetting</vt:lpstr>
      <vt:lpstr>Different networks for different groups</vt:lpstr>
      <vt:lpstr> Basic Subnetting</vt:lpstr>
      <vt:lpstr> Subnets in Use</vt:lpstr>
      <vt:lpstr> Subnetting Formulas</vt:lpstr>
      <vt:lpstr> Creating 4 Subnets</vt:lpstr>
      <vt:lpstr> Creating Eight Subnets</vt:lpstr>
      <vt:lpstr> Creating Eight Subnets (Cont.)</vt:lpstr>
      <vt:lpstr> Creating Eight Subnets (Cont.)</vt:lpstr>
      <vt:lpstr> Subnetting Based on Host Requirements</vt:lpstr>
      <vt:lpstr> Traditional Subnetting: Equal Addresses</vt:lpstr>
      <vt:lpstr> Variable Length Subnet Masks (VLSM) </vt:lpstr>
      <vt:lpstr>Benefits of Variable Length Subnet Masking Basic VLSM</vt:lpstr>
      <vt:lpstr> Creating Eight Subnets (Cont.)</vt:lpstr>
      <vt:lpstr>Let us do another example ..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Windows User</cp:lastModifiedBy>
  <cp:revision>915</cp:revision>
  <cp:lastPrinted>1999-01-27T00:54:54Z</cp:lastPrinted>
  <dcterms:created xsi:type="dcterms:W3CDTF">2006-10-23T15:07:30Z</dcterms:created>
  <dcterms:modified xsi:type="dcterms:W3CDTF">2020-08-26T14:01:02Z</dcterms:modified>
</cp:coreProperties>
</file>